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4786d7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4786d7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cfb2d0a8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cfb2d0a8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cfb2d0a8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cfb2d0a8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cfb2d0a8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cfb2d0a8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cfb2d0a8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cfb2d0a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cfb2d0a8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cfb2d0a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cfb2d0a8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cfb2d0a8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cfb2d0a8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cfb2d0a8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cfb2d0a8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cfb2d0a8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cfb2d0a8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cfb2d0a8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cfb2d0a8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cfb2d0a8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4786d74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4786d74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cfb2d0a8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cfb2d0a8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cfb2d0a8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cfb2d0a8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cfb2d0a8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cfb2d0a8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fb2d0a8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cfb2d0a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cfb2d0a8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cfb2d0a8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cfb2d0a8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cfb2d0a8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cfb2d0a8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cfb2d0a8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cfb2d0a8f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cfb2d0a8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cfb2d0a8f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cfb2d0a8f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cfb2d0a8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cfb2d0a8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cfb2d0a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cfb2d0a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cfb2d0a8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cfb2d0a8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cfb2d0a8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cfb2d0a8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cfb2d0a8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cfb2d0a8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cfb2d0a8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cfb2d0a8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cfb2d0a8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cfb2d0a8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cfb2d0a8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cfb2d0a8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cfb2d0a8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cfb2d0a8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cfb2d0a8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cfb2d0a8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cfb2d0a8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cfb2d0a8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cfb2d0a8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cfb2d0a8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cfb2d0a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cfb2d0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cfb2d0a8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cfb2d0a8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cfb2d0a8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cfb2d0a8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cfb2d0a8f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cfb2d0a8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cfb2d0a8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cfb2d0a8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cfb2d0a8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cfb2d0a8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cfb2d0a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cfb2d0a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cfb2d0a8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cfb2d0a8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cfb2d0a8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cfb2d0a8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cfb2d0a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cfb2d0a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cfb2d0a8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cfb2d0a8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hyperlink" Target="https://github.com/dmlc/xgboost" TargetMode="External"/><Relationship Id="rId5" Type="http://schemas.openxmlformats.org/officeDocument/2006/relationships/hyperlink" Target="https://github.com/catboost" TargetMode="External"/><Relationship Id="rId6" Type="http://schemas.openxmlformats.org/officeDocument/2006/relationships/hyperlink" Target="https://github.com/catboos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10. Градиентный бустинг.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XGBoost, Catboost, LightGBM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декабря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 1: Ищем алгоритм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минимизирующий ошибку: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Вычислим ошибку на объекте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в задаче регрессии</a:t>
            </a:r>
            <a:endParaRPr/>
          </a:p>
        </p:txBody>
      </p:sp>
      <p:pic>
        <p:nvPicPr>
          <p:cNvPr descr="b_1(x) = argmin_{b \in A} \frac{1}{2}\sum_{i=1}^N(b(x) - y_i)^2 " id="133" name="Google Shape;133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50" y="1631825"/>
            <a:ext cx="4597850" cy="43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=y-b_1(x)" id="134" name="Google Shape;134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651" y="2938425"/>
            <a:ext cx="1832700" cy="3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 1: Ищем алгоритм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минимизирующий ошибку: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Вычислим ошибку на объекте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в задаче регрессии</a:t>
            </a:r>
            <a:endParaRPr/>
          </a:p>
        </p:txBody>
      </p:sp>
      <p:pic>
        <p:nvPicPr>
          <p:cNvPr descr="b_1(x) = argmin_{b \in A} \frac{1}{2}\sum_{i=1}^N(b(x) - y_i)^2 " id="142" name="Google Shape;142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50" y="1631825"/>
            <a:ext cx="4597850" cy="4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311700" y="3633050"/>
            <a:ext cx="77181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Следующий алгоритм будет настраиваться на эту ошибку, т.е. целевая переменная для следующего алгоритма – это вектор ошибок s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^1=y-b_1(x)" id="144" name="Google Shape;144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650" y="3036975"/>
            <a:ext cx="1778250" cy="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1=(s_1^1, s_2^1, ..., s_N^1)" id="145" name="Google Shape;145;p2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849" y="4042872"/>
            <a:ext cx="1822350" cy="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923875"/>
            <a:ext cx="8520600" cy="4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 2: Ищем алгоритм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настраивающийся на ошибки первого алгоритма: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Вычисляем ошибку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ошибка s</a:t>
            </a:r>
            <a:r>
              <a:rPr b="1"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есть ошибка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композиции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алгоритмов b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и b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в задаче регрессии</a:t>
            </a:r>
            <a:endParaRPr/>
          </a:p>
        </p:txBody>
      </p:sp>
      <p:pic>
        <p:nvPicPr>
          <p:cNvPr descr="b_2(x) = argmin_{b \in A} \frac{1}{2} \sum_{i=1}^N(b(x) - s_i^1)^2" id="153" name="Google Shape;153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00" y="1627525"/>
            <a:ext cx="4029574" cy="37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2=s^1 - b_2(x) = \{s^1= y-b_1(x)\} = y - (b_1(x) + b_2(x))" id="154" name="Google Shape;154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400" y="3072300"/>
            <a:ext cx="6319426" cy="3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923875"/>
            <a:ext cx="8520600" cy="4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 K: Ищем алгоритм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настраивающийся на ошибки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алгоритма: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Вычисляем ошибку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в задаче регрессии</a:t>
            </a:r>
            <a:endParaRPr/>
          </a:p>
        </p:txBody>
      </p:sp>
      <p:pic>
        <p:nvPicPr>
          <p:cNvPr descr="b_k(x) = argmin_{b \in A} \frac{1}{2}\sum_{i=1}^N(b(x_i) - s^{k-1}_i)" id="162" name="Google Shape;162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06" y="1703725"/>
            <a:ext cx="4197496" cy="37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k=s^{k-1} - b_{k}(x)  = y - \sum_{j=1}^{k}b_j(x) = y - a_{k}(x)" id="163" name="Google Shape;163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00" y="2953950"/>
            <a:ext cx="4797150" cy="3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одном свойстве бустинга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производную функции потерь по предсказанию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z= a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заметить, что ошибка, на которую обучается k+1 базовый алгоритм, выражается через производную: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frac{\partial L(z, y_i)}{\partial z} |_{z=a_{k}(x)} = \frac{\partial}{\partial z} \frac{1}{2}(y-z)^2|_{z=a_{k}(x)} = y  - a_k(x)" id="171" name="Google Shape;171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51" y="1592650"/>
            <a:ext cx="5826850" cy="4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{k} = y_i - a_k(x) = -\frac{\partial L(z, y_i)}{\partial z} |_{z=a_{k}(x)}" id="172" name="Google Shape;172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50" y="3318975"/>
            <a:ext cx="4109478" cy="4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одном свойстве бустинга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производную функции потерь по предсказанию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z= a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заметить, что ошибка, на которую обучается k+1 базовый алгоритм, выражается через производную: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frac{\partial L(z, y_i)}{\partial z} |_{z=a_{k}(x)} = \frac{\partial}{\partial z} \frac{1}{2}(y-z)^2|_{z=a_{k}(x)} = y  - a_k(x)" id="180" name="Google Shape;180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51" y="1592650"/>
            <a:ext cx="5826850" cy="4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{k} = y_i - a_k(x) = -\frac{\partial L(z, y_i)}{\partial z} |_{z=a_{k}(x)}" id="181" name="Google Shape;181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50" y="3318975"/>
            <a:ext cx="4109478" cy="4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457200" y="3977900"/>
            <a:ext cx="82968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очередной алгоритм в бустинге обучается предсказывать антиградиент функции потерь в точке a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(x), что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соответствует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текущей композиции базовых моделей. Именно поэтому бустинг называют градиентным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Основная теорема бустинга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Ошибка на K-ом шаге для квадратичной функции потерь – это антиградиент функции потерь по ответу модели, вычисленной в точке ответа уже построенной композиции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^{k}_i = y_i - a_k(x_i) = -\frac{\partial}{\partial z}\frac{1}{2}(z - y)^2 |_{z=a_{k}(x)}" id="190" name="Google Shape;190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1" y="2246475"/>
            <a:ext cx="5299076" cy="4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работы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63" y="702575"/>
            <a:ext cx="7299485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общий случай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предыдущем примере вся математика основывалась на том допущении, что в качестве функции потерь была использована среднеквадратичная ошибка.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более общем случае такого совпадения ошибки и антиградиента нет, но тем не менее приближать антиградиент имеет смысл и вот почему…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125" y="2841350"/>
            <a:ext cx="1868675" cy="20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Антиградиент и приближение ошибки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76" y="560525"/>
            <a:ext cx="5518254" cy="45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бустинга в машинном обучении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Аппроксимация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градиента функции потерь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Настройка алгоритмов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Современные реализации: XGBoost, CatBoost, LigthGBM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Иной взгляд</a:t>
            </a:r>
            <a:endParaRPr/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475275" y="888575"/>
            <a:ext cx="8357100" cy="3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композиция алгоритмов строится последовательно, то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 b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производится так, чтобы улучшить ответы текущей композиции: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Разложим L(y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b(x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в ряд Тейлора до первого члена в окрестности точки (y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_k(x) = a_{k-1}(x) + b_{k}(x)" id="221" name="Google Shape;221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76" y="1519700"/>
            <a:ext cx="3054900" cy="35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k(x) = argmin_{b \in A}\sum_{i=1}^NL(y_i, a_{k-1}(x)+b(x_i))" id="222" name="Google Shape;222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79" y="2668325"/>
            <a:ext cx="4930524" cy="35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(y_i, a_{k-1}(x_i) + b(x_i)) \approx L(y_i, a_{k-1}(x_i)) + b(x_i) \frac{\partial L(y_i, z)}{\partial z} |_{z=a_{k-1}(x_i)} = \\= L(y_i, a_{k-1}(x_i)) + b(x_i)g^{k-1}_i" id="223" name="Google Shape;223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775" y="3967575"/>
            <a:ext cx="6285426" cy="7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член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никак не зависит от b(x), 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Минимум такого скалярного произведения будет достигаться векторе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равен антиградиенту: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Иной взгляд</a:t>
            </a:r>
            <a:endParaRPr/>
          </a:p>
        </p:txBody>
      </p:sp>
      <p:pic>
        <p:nvPicPr>
          <p:cNvPr descr="b_k  = argmin_{b \in A} \sum_{i=1}^{N}b(x_i)g^{k-1}_i" id="231" name="Google Shape;231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00" y="1755025"/>
            <a:ext cx="3921336" cy="43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k = (-g^{k-1}_1, -g^{k-1}_2, ..., -g^{k-1}_N)" id="232" name="Google Shape;232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00" y="3275412"/>
            <a:ext cx="4308526" cy="43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Темп обучения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855025"/>
            <a:ext cx="8520600" cy="3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уменьшить возможность переобучения добавляют шаг смещения в сторону градиента γ: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этом шаг градиента можно подбирать так , чтобы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формула итогового предсказания выглядит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_k(x) = a_{k-1}(x) + \gamma_k \cdot b_k(x)" id="240" name="Google Shape;240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650" y="1675800"/>
            <a:ext cx="39858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gamma_k = argmin_{\gamma \in R} \sum_{i=1}^{N} L(y_i, a_{k-1}(x_i) + \gamma b_k(x))" id="241" name="Google Shape;241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651" y="2768800"/>
            <a:ext cx="5248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b_1(x) + \gamma_2 b_2(x) + ... + \gamma_K b_{K}(x)" id="242" name="Google Shape;242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651" y="3927125"/>
            <a:ext cx="4843400" cy="3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Переобучение</a:t>
            </a:r>
            <a:r>
              <a:rPr lang="ru"/>
              <a:t> бустинга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837" y="575800"/>
            <a:ext cx="6088323" cy="39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1145125" y="4575250"/>
            <a:ext cx="74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отличие от беггинга бустинг может переобучаться!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3254650" y="5166100"/>
            <a:ext cx="591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Сжатие (shrinkage)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000075"/>
            <a:ext cx="8160900" cy="3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дополнительного средства регуляризации добавляют гиперпараметр α∊(0, 1], который несёт смысл уровня доверия новому алгоритму: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выше его значение тем больший вклад новый алгоритм вносит в общую композицию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_k(x) = a_{k-1}(x) + \alpha\cdot \gamma \cdot b_k(x)" id="259" name="Google Shape;259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75" y="2025750"/>
            <a:ext cx="425521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сжатия на ошибку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00" y="661250"/>
            <a:ext cx="5979001" cy="434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</a:t>
            </a:r>
            <a:r>
              <a:rPr lang="ru"/>
              <a:t> градиентный бустинг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152475"/>
            <a:ext cx="79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Обучаем базовый алгоритм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 по всей выборке X, а по случайной подвыборке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∊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быстрое построение базовых моделей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Базовые модели становятся более разнообразными, что повышает итоговое качество работы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вычислять Out-of-bag ошибку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Обычно берут |X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= ½ |X|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размера семпла на качество обучения</a:t>
            </a:r>
            <a:endParaRPr/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0" y="673775"/>
            <a:ext cx="5891494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базовых алгоритмов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9238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выборе семейства базовых алгоритмов возникают следующие вопросы: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 произойдёт с предсказаниями бустинга, если базовые алгоритмы слишком простые?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 будет, если базовые алгоритмы наоборот слишком сложные?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8" name="Google Shape;288;p40"/>
          <p:cNvSpPr txBox="1"/>
          <p:nvPr/>
        </p:nvSpPr>
        <p:spPr>
          <a:xfrm>
            <a:off x="2758700" y="3306300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2428075" y="4287875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754250" y="3842300"/>
            <a:ext cx="762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в качестве базового алгоритма не стоит брать линейную функцию?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базовые алгоритмы очень простые, то они плохо приближают антиградиент антиградиент функции потерь, т.е. градиентный бустинг будет смещаться в слишком отличную от антиградиента сторону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базовые алгоритмы слишком сложные, то за несколько шагов бустинг подгонится под обучающую выборку, и получится переобученный алгоритм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базовых алгоритмов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Bias - Variance decomposition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03575" y="1017225"/>
            <a:ext cx="41724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прошлом занятии была рассмотрена формула ошибка для любой задачи машинного обучения в виде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декомпозиции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состоящей из трёх частей: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Смещение от целевой функции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Дисперсию алгоритма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Случайного шума в самих данных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mathbb{E}_X[Err] = bias^2_X(a(x, X)) + Var_X[a(x, X)] + \sigma^2" id="73" name="Google Shape;73;p1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75" y="4117575"/>
            <a:ext cx="5077926" cy="3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200" y="887725"/>
            <a:ext cx="3192824" cy="30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решений в качестве базовых алгоритмов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Чаще всего в качестве базовых алгоритмов используются решающие деревья небольшой глубины (в среднем глубины 3-6), чтобы иметь достаточную обобщающую способность и быть при этом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переобученными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Бустинг, использующий деревья решений в качестве базовых алгоритмов, называется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градиентным бустингом над решающими деревьями (Gradient Boosting on Decision Trees, GBDT)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13" y="2991825"/>
            <a:ext cx="7074974" cy="20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градиента деревьями решений</a:t>
            </a:r>
            <a:endParaRPr/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следующего решающего дерева для оценки качества приближения вектора антиградиента g на i-ом объекте используют следующие функции: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p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предсказание на антиградиента на i-ом объекте, а его g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истинное значение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75" y="1904625"/>
            <a:ext cx="3635150" cy="2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Популярные имплементации</a:t>
            </a:r>
            <a:endParaRPr/>
          </a:p>
        </p:txBody>
      </p:sp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градиентного бустинга над решающими деревьями существует множество способов сделать композиции деревьев.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сегодняшний день наиболее популярны следующие реализации: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CatBoost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LightGBM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XGBoost, Catboost &amp; LightGBM</a:t>
            </a:r>
            <a:endParaRPr/>
          </a:p>
        </p:txBody>
      </p:sp>
      <p:sp>
        <p:nvSpPr>
          <p:cNvPr id="326" name="Google Shape;3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4567"/>
            <a:ext cx="8520602" cy="23846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609600" y="3275300"/>
            <a:ext cx="76665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XGBoost: </a:t>
            </a:r>
            <a:r>
              <a:rPr lang="ru" sz="1800" u="sng">
                <a:solidFill>
                  <a:schemeClr val="hlink"/>
                </a:solidFill>
                <a:hlinkClick r:id="rId4"/>
              </a:rPr>
              <a:t>https://github.com/dmlc/xgboost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CatBoost: </a:t>
            </a:r>
            <a:r>
              <a:rPr lang="ru" sz="1800" u="sng">
                <a:solidFill>
                  <a:schemeClr val="hlink"/>
                </a:solidFill>
                <a:hlinkClick r:id="rId5"/>
              </a:rPr>
              <a:t>https://github.com/catboost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LightGBM: </a:t>
            </a:r>
            <a:r>
              <a:rPr lang="ru" sz="1800" u="sng">
                <a:solidFill>
                  <a:schemeClr val="hlink"/>
                </a:solidFill>
                <a:hlinkClick r:id="rId6"/>
              </a:rPr>
              <a:t>https://github.com/catboost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 (e</a:t>
            </a:r>
            <a:r>
              <a:rPr lang="ru">
                <a:solidFill>
                  <a:srgbClr val="FF0000"/>
                </a:solidFill>
              </a:rPr>
              <a:t>X</a:t>
            </a:r>
            <a:r>
              <a:rPr lang="ru"/>
              <a:t>treme </a:t>
            </a:r>
            <a:r>
              <a:rPr lang="ru">
                <a:solidFill>
                  <a:srgbClr val="FF0000"/>
                </a:solidFill>
              </a:rPr>
              <a:t>G</a:t>
            </a:r>
            <a:r>
              <a:rPr lang="ru"/>
              <a:t>radient </a:t>
            </a:r>
            <a:r>
              <a:rPr lang="ru">
                <a:solidFill>
                  <a:srgbClr val="FF0000"/>
                </a:solidFill>
              </a:rPr>
              <a:t>Boost</a:t>
            </a:r>
            <a:r>
              <a:rPr lang="ru"/>
              <a:t>ing)</a:t>
            </a:r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11700" y="771475"/>
            <a:ext cx="85206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подходе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функционала ошибки раскладывается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ряд Тейлора до второго члена: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Оптимальный базовый алгоритм ищется,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(y_i , a_{k-1}(x_i) + b(x_i)) \approx L(y_i, a_{k-1}(x_i)) + b(x_i)\frac{\partial L(y_i, z)}{\partial z} |_{z=a_{k-1}(x_i)} + \frac{b^2(x_i)}{2} \frac{\partial^2 L(y_i, z)}{\partial z^2} |_{z=a_{k-1}(x_i)}" id="336" name="Google Shape;336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50" y="1651100"/>
            <a:ext cx="8073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^{k-1}_i = \frac{\partial L(y_i, z)}{\partial z}|_{z=a_{k-1}(x_i)} " id="337" name="Google Shape;337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0" y="2266950"/>
            <a:ext cx="223321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^{k-1}_i = \frac{\partial^2 L(y_i, z)}{\partial z^2}|_{z=a_{k-1}(x_i)} " id="338" name="Google Shape;338;p4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47" y="2899325"/>
            <a:ext cx="218665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k(x) = argmin_{b \in A} \sum_{i=1}^{N}[b(x_i)\cdot g^{k-1}_i + \frac{1}{2}b(x_i) \cdot h_{i}^{k-1}]" id="339" name="Google Shape;339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50" y="4027875"/>
            <a:ext cx="6364900" cy="4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 (e</a:t>
            </a:r>
            <a:r>
              <a:rPr lang="ru">
                <a:solidFill>
                  <a:srgbClr val="FF0000"/>
                </a:solidFill>
              </a:rPr>
              <a:t>X</a:t>
            </a:r>
            <a:r>
              <a:rPr lang="ru"/>
              <a:t>treme </a:t>
            </a:r>
            <a:r>
              <a:rPr lang="ru">
                <a:solidFill>
                  <a:srgbClr val="FF0000"/>
                </a:solidFill>
              </a:rPr>
              <a:t>G</a:t>
            </a:r>
            <a:r>
              <a:rPr lang="ru"/>
              <a:t>radient </a:t>
            </a:r>
            <a:r>
              <a:rPr lang="ru">
                <a:solidFill>
                  <a:srgbClr val="FF0000"/>
                </a:solidFill>
              </a:rPr>
              <a:t>Boost</a:t>
            </a:r>
            <a:r>
              <a:rPr lang="ru"/>
              <a:t>ing)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730" y="2571748"/>
            <a:ext cx="4785396" cy="24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394775" y="734450"/>
            <a:ext cx="8319300" cy="24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+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добавляется регуляризационные члены на структуру решающих деревьев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+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Деревья строятся слой за слоем последовательно до достижения максимальной глубины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k(x) = argmin_{b \in A} \sum_{i=1}^{N}[b(x_i)\cdot g^{k-1}_i + \frac{1}{2}b(x_i) \cdot h_{i}^{k-1}] + \color{red}{\mu T + \frac{\lambda}{2}\sum_{i=1}^{T}b_i^{2}(x)}" id="348" name="Google Shape;348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50" y="1349225"/>
            <a:ext cx="6991750" cy="3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4" name="Google Shape;354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XGBoost (e</a:t>
            </a:r>
            <a:r>
              <a:rPr lang="ru">
                <a:solidFill>
                  <a:srgbClr val="FF0000"/>
                </a:solidFill>
              </a:rPr>
              <a:t>X</a:t>
            </a:r>
            <a:r>
              <a:rPr lang="ru"/>
              <a:t>treme </a:t>
            </a:r>
            <a:r>
              <a:rPr lang="ru">
                <a:solidFill>
                  <a:srgbClr val="FF0000"/>
                </a:solidFill>
              </a:rPr>
              <a:t>G</a:t>
            </a:r>
            <a:r>
              <a:rPr lang="ru"/>
              <a:t>radient </a:t>
            </a:r>
            <a:r>
              <a:rPr lang="ru">
                <a:solidFill>
                  <a:srgbClr val="FF0000"/>
                </a:solidFill>
              </a:rPr>
              <a:t>Boost</a:t>
            </a:r>
            <a:r>
              <a:rPr lang="ru"/>
              <a:t>ing)</a:t>
            </a:r>
            <a:endParaRPr/>
          </a:p>
        </p:txBody>
      </p:sp>
      <p:pic>
        <p:nvPicPr>
          <p:cNvPr descr="b_k(x) = argmin_{b \in A} \sum_{i=1}^{N}[b(x_i)\cdot g^{k-1}_i + \frac{1}{2}b(x_i) \cdot h_{i}^{k-1}] + \color{red}{\mu T + \frac{\lambda}{2}\sum_{i=1}^{T}b_i^{2}(x)}" id="355" name="Google Shape;355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50" y="892025"/>
            <a:ext cx="6991750" cy="3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306375" y="1526600"/>
            <a:ext cx="7937400" cy="2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особенности: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Приближает направление сдвига с учётом второй производной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Добавляется регуляризация, которая штрафует за число листьев дереве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Устойчив к переобучению, так как пытается строить дерево минимальной глубины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Развитие XGBoost подхода разработанное в Яндексе, и в отличии от последнего способен обрабатывать категориальные признаки, и имеет дополнительные встроенные инструменты улучшающие качество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3" name="Google Shape;363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CatBoost (</a:t>
            </a:r>
            <a:r>
              <a:rPr lang="ru">
                <a:solidFill>
                  <a:srgbClr val="FF0000"/>
                </a:solidFill>
              </a:rPr>
              <a:t>Cat</a:t>
            </a:r>
            <a:r>
              <a:rPr lang="ru"/>
              <a:t>egorical </a:t>
            </a:r>
            <a:r>
              <a:rPr lang="ru">
                <a:solidFill>
                  <a:srgbClr val="FF0000"/>
                </a:solidFill>
              </a:rPr>
              <a:t>Boost</a:t>
            </a:r>
            <a:r>
              <a:rPr lang="ru"/>
              <a:t>ing)</a:t>
            </a:r>
            <a:endParaRPr/>
          </a:p>
        </p:txBody>
      </p:sp>
      <p:pic>
        <p:nvPicPr>
          <p:cNvPr descr="Компания «Яндекс» открыла код своей библиотеки для машинного обучения —  CatBoost — Новости (nixp.ru)"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375" y="2765150"/>
            <a:ext cx="2801150" cy="19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Используются симметричные деревья с одним и тем же решающим правилом на одном и том же уровне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2" name="Google Shape;372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CatBoost</a:t>
            </a:r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11" y="1830550"/>
            <a:ext cx="6145576" cy="28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кодировании категориальных признаков используются набор методов: one-hot encoding, счётчики, комбинации признаков и тд.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CatBoost</a:t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87" y="1552700"/>
            <a:ext cx="6564426" cy="33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Построение независимых моделей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64100" y="863550"/>
            <a:ext cx="38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улучшения дисперсии модели предлагалось использовать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ассамблирование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при этом обучая как можно более независимые алгоритмы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усредняя их ответы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75" y="863550"/>
            <a:ext cx="3541043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\frac{1}{K}\sum_{j=1}^{K}b_j(x)" id="83" name="Google Shape;83;p1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50" y="3065424"/>
            <a:ext cx="2688650" cy="4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Поддержка пропусков в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Обучается быстрее, чем xgboost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 хороший результат даже без тонкой настройки гиперпараметров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Есть детекция переобучения, вычисление значений метрик, встроенная кросс-валидация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8" name="Google Shape;388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CatBoost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 (</a:t>
            </a:r>
            <a:r>
              <a:rPr lang="ru">
                <a:solidFill>
                  <a:srgbClr val="FF0000"/>
                </a:solidFill>
              </a:rPr>
              <a:t>Light</a:t>
            </a:r>
            <a:r>
              <a:rPr lang="ru"/>
              <a:t> </a:t>
            </a:r>
            <a:r>
              <a:rPr lang="ru">
                <a:solidFill>
                  <a:srgbClr val="FF0000"/>
                </a:solidFill>
              </a:rPr>
              <a:t>G</a:t>
            </a:r>
            <a:r>
              <a:rPr lang="ru"/>
              <a:t>radient </a:t>
            </a:r>
            <a:r>
              <a:rPr lang="ru">
                <a:solidFill>
                  <a:srgbClr val="FF0000"/>
                </a:solidFill>
              </a:rPr>
              <a:t>B</a:t>
            </a:r>
            <a:r>
              <a:rPr lang="ru"/>
              <a:t>oosting </a:t>
            </a:r>
            <a:r>
              <a:rPr lang="ru">
                <a:solidFill>
                  <a:srgbClr val="FF0000"/>
                </a:solidFill>
              </a:rPr>
              <a:t>M</a:t>
            </a:r>
            <a:r>
              <a:rPr lang="ru"/>
              <a:t>achine)</a:t>
            </a:r>
            <a:endParaRPr/>
          </a:p>
        </p:txBody>
      </p:sp>
      <p:sp>
        <p:nvSpPr>
          <p:cNvPr id="394" name="Google Shape;3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326" y="2094373"/>
            <a:ext cx="6199349" cy="21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/>
        </p:nvSpPr>
        <p:spPr>
          <a:xfrm>
            <a:off x="717625" y="893525"/>
            <a:ext cx="80376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LightGBM строит деревья, добавляя на каждом шаге один лист, и позволяет добиться более высокой точности работы.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Ключевые особенности LightGBM: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правило деревья решений имеет несимметричную форму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Хорошо оптимизирован и не требует большого количества вычислительных ресурсов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работать с категориальными признаками, и делает разбиение их на два подмножества достаточно эффективно за O(k*log k) операций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LightGBM (</a:t>
            </a:r>
            <a:r>
              <a:rPr lang="ru">
                <a:solidFill>
                  <a:srgbClr val="FF0000"/>
                </a:solidFill>
              </a:rPr>
              <a:t>Light</a:t>
            </a:r>
            <a:r>
              <a:rPr lang="ru"/>
              <a:t> </a:t>
            </a:r>
            <a:r>
              <a:rPr lang="ru">
                <a:solidFill>
                  <a:srgbClr val="FF0000"/>
                </a:solidFill>
              </a:rPr>
              <a:t>G</a:t>
            </a:r>
            <a:r>
              <a:rPr lang="ru"/>
              <a:t>radient </a:t>
            </a:r>
            <a:r>
              <a:rPr lang="ru">
                <a:solidFill>
                  <a:srgbClr val="FF0000"/>
                </a:solidFill>
              </a:rPr>
              <a:t>B</a:t>
            </a:r>
            <a:r>
              <a:rPr lang="ru"/>
              <a:t>oosting </a:t>
            </a:r>
            <a:r>
              <a:rPr lang="ru">
                <a:solidFill>
                  <a:srgbClr val="FF0000"/>
                </a:solidFill>
              </a:rPr>
              <a:t>M</a:t>
            </a:r>
            <a:r>
              <a:rPr lang="ru"/>
              <a:t>achine)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градиентный бустинг</a:t>
            </a:r>
            <a:endParaRPr/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311700" y="1000075"/>
            <a:ext cx="8520600" cy="3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Позволяет существенно улучшить смещение базовой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отличии от беггинга требует более аккуратной настройки, так как может переобучаться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Из-за последовательного построения базовых алгоритмов сложнее распределённо обучать базовые алгоритмы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текущий момент алгоритмы градиентного бустинга показывают наилучшее качество при обработке табличных данных, выигрывая даже у нейросетевых подходов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Имеет различные эффективно работающие реализации на языке Python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ансамблирование</a:t>
            </a:r>
            <a:endParaRPr/>
          </a:p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5" y="1280124"/>
            <a:ext cx="7973849" cy="26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847675"/>
            <a:ext cx="44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построения таких моделей использовался беггинг, который строит одинаковые модели на разных подвыборках исходных данных.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Беггинг улучшает дисперсию модели, но никак не меняет её смещение.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Построение независимых моделей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726" y="944727"/>
            <a:ext cx="3597774" cy="19997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82575" y="3614275"/>
            <a:ext cx="657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 можно улучшить смещение модели?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Знакомьтесь: бустинг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Бустинг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подход основанный на том, что строится последовательный набор моделей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Y),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…,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в котором каждая последующая модель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i+1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учится исправлять ошибки предыдущей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строится как линейная комбинация M базовых алгоритмов: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) = b_0(x) +c_1 \cdot b_1(x)...+c_m\cdot b_m(x)" id="100" name="Google Shape;100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50" y="3134000"/>
            <a:ext cx="5288226" cy="3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Наглядный пример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первая модель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ошибается на объекте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некоторую заданную величину, например, 10 относительно целевой переменной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+ 10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если обучить новую модель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на то, чтобы она на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объекте предсказывала ошибку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-10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композиция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+ 10) + (-10) =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baseline="-25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08675" y="3878450"/>
            <a:ext cx="8389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композиция предсказаний будет давать нулевую ошибку!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пример работы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638" y="616050"/>
            <a:ext cx="5606728" cy="4278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382300" y="909225"/>
            <a:ext cx="27483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увеличении числа базовых моделей ошибка на обучении непреклонно уменьшается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Бустинг в задаче регрессии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Решаем задачу регрессии с минимизацией квадратичной ошибки: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Ищем алгоритм a(x) в виде суммы m базовых алгоритмов: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базовые алгоритмы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принадлежат одному семейству 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(a, y) = \frac{1}{2}\sum_{i=1}^{N}(a(x_i) - y_i)^2 \rightarrow min_a" id="124" name="Google Shape;124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00" y="1605125"/>
            <a:ext cx="5019700" cy="46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\sum_{k=1}^{m}b_k(x)" id="125" name="Google Shape;125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140" y="3114050"/>
            <a:ext cx="2349036" cy="3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